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63" r:id="rId7"/>
    <p:sldId id="261" r:id="rId8"/>
    <p:sldId id="264" r:id="rId9"/>
    <p:sldId id="265" r:id="rId10"/>
    <p:sldId id="268" r:id="rId11"/>
    <p:sldId id="269" r:id="rId12"/>
    <p:sldId id="266" r:id="rId13"/>
    <p:sldId id="267" r:id="rId14"/>
    <p:sldId id="274" r:id="rId15"/>
    <p:sldId id="272" r:id="rId16"/>
    <p:sldId id="273" r:id="rId17"/>
    <p:sldId id="275" r:id="rId18"/>
    <p:sldId id="270" r:id="rId19"/>
    <p:sldId id="271" r:id="rId20"/>
    <p:sldId id="276" r:id="rId21"/>
  </p:sldIdLst>
  <p:sldSz cx="9144000" cy="6858000" type="screen4x3"/>
  <p:notesSz cx="6934200" cy="9220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0A4F4048-9CBD-46EB-A223-7AE124C2C4CB}" type="datetimeFigureOut">
              <a:rPr lang="fr-CA" smtClean="0"/>
              <a:t>2013-06-14</a:t>
            </a:fld>
            <a:endParaRPr lang="fr-CA"/>
          </a:p>
        </p:txBody>
      </p:sp>
      <p:sp>
        <p:nvSpPr>
          <p:cNvPr id="4" name="Espace réservé du pied de page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53E19F9A-30EE-4CB7-81B9-EA59087E85E5}" type="slidenum">
              <a:rPr lang="fr-CA" smtClean="0"/>
              <a:t>‹N°›</a:t>
            </a:fld>
            <a:endParaRPr lang="fr-CA"/>
          </a:p>
        </p:txBody>
      </p:sp>
    </p:spTree>
    <p:extLst>
      <p:ext uri="{BB962C8B-B14F-4D97-AF65-F5344CB8AC3E}">
        <p14:creationId xmlns:p14="http://schemas.microsoft.com/office/powerpoint/2010/main" val="999282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41123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362633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393260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180273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213637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BA56E1B5-11CD-4090-9805-65E4053C7041}" type="datetimeFigureOut">
              <a:rPr lang="fr-CA" smtClean="0"/>
              <a:t>2013-06-14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338354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BA56E1B5-11CD-4090-9805-65E4053C7041}" type="datetimeFigureOut">
              <a:rPr lang="fr-CA" smtClean="0"/>
              <a:t>2013-06-14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298992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BA56E1B5-11CD-4090-9805-65E4053C7041}" type="datetimeFigureOut">
              <a:rPr lang="fr-CA" smtClean="0"/>
              <a:t>2013-06-14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210151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56E1B5-11CD-4090-9805-65E4053C7041}" type="datetimeFigureOut">
              <a:rPr lang="fr-CA" smtClean="0"/>
              <a:t>2013-06-14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225979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56E1B5-11CD-4090-9805-65E4053C7041}" type="datetimeFigureOut">
              <a:rPr lang="fr-CA" smtClean="0"/>
              <a:t>2013-06-14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312936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56E1B5-11CD-4090-9805-65E4053C7041}" type="datetimeFigureOut">
              <a:rPr lang="fr-CA" smtClean="0"/>
              <a:t>2013-06-14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AAE8337-C330-4FD5-94F2-15BBF207AFD9}" type="slidenum">
              <a:rPr lang="fr-CA" smtClean="0"/>
              <a:t>‹N°›</a:t>
            </a:fld>
            <a:endParaRPr lang="fr-CA"/>
          </a:p>
        </p:txBody>
      </p:sp>
    </p:spTree>
    <p:extLst>
      <p:ext uri="{BB962C8B-B14F-4D97-AF65-F5344CB8AC3E}">
        <p14:creationId xmlns:p14="http://schemas.microsoft.com/office/powerpoint/2010/main" val="202922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E1B5-11CD-4090-9805-65E4053C7041}" type="datetimeFigureOut">
              <a:rPr lang="fr-CA" smtClean="0"/>
              <a:t>2013-06-14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E8337-C330-4FD5-94F2-15BBF207AFD9}" type="slidenum">
              <a:rPr lang="fr-CA" smtClean="0"/>
              <a:t>‹N°›</a:t>
            </a:fld>
            <a:endParaRPr lang="fr-CA"/>
          </a:p>
        </p:txBody>
      </p:sp>
    </p:spTree>
    <p:extLst>
      <p:ext uri="{BB962C8B-B14F-4D97-AF65-F5344CB8AC3E}">
        <p14:creationId xmlns:p14="http://schemas.microsoft.com/office/powerpoint/2010/main" val="367984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docs.gimp.org/fr/gimp-tool-eraser.html" TargetMode="External"/><Relationship Id="rId13" Type="http://schemas.openxmlformats.org/officeDocument/2006/relationships/hyperlink" Target="http://docs.gimp.org/fr/gimp-tool-smudge.html" TargetMode="External"/><Relationship Id="rId3" Type="http://schemas.openxmlformats.org/officeDocument/2006/relationships/hyperlink" Target="http://docs.gimp.org/fr/gimp-tool-paintbrush.html" TargetMode="External"/><Relationship Id="rId7" Type="http://schemas.openxmlformats.org/officeDocument/2006/relationships/hyperlink" Target="http://docs.gimp.org/fr/gimp-tool-blend.html" TargetMode="External"/><Relationship Id="rId12" Type="http://schemas.openxmlformats.org/officeDocument/2006/relationships/hyperlink" Target="http://docs.gimp.org/fr/gimp-tool-convolve.html" TargetMode="External"/><Relationship Id="rId2" Type="http://schemas.openxmlformats.org/officeDocument/2006/relationships/hyperlink" Target="http://docs.gimp.org/fr/gimp-tool-pencil.html" TargetMode="External"/><Relationship Id="rId1" Type="http://schemas.openxmlformats.org/officeDocument/2006/relationships/slideLayout" Target="../slideLayouts/slideLayout2.xml"/><Relationship Id="rId6" Type="http://schemas.openxmlformats.org/officeDocument/2006/relationships/hyperlink" Target="http://docs.gimp.org/fr/gimp-tool-bucket-fill.html" TargetMode="External"/><Relationship Id="rId11" Type="http://schemas.openxmlformats.org/officeDocument/2006/relationships/hyperlink" Target="http://docs.gimp.org/fr/gimp-tool-heal.html" TargetMode="External"/><Relationship Id="rId5" Type="http://schemas.openxmlformats.org/officeDocument/2006/relationships/hyperlink" Target="http://docs.gimp.org/fr/gimp-tool-ink.html" TargetMode="External"/><Relationship Id="rId15" Type="http://schemas.openxmlformats.org/officeDocument/2006/relationships/hyperlink" Target="http://docs.gimp.org/fr/gimp-selection-stroke.html" TargetMode="External"/><Relationship Id="rId10" Type="http://schemas.openxmlformats.org/officeDocument/2006/relationships/hyperlink" Target="http://docs.gimp.org/fr/gimp-tool-perspective-clone.html" TargetMode="External"/><Relationship Id="rId4" Type="http://schemas.openxmlformats.org/officeDocument/2006/relationships/hyperlink" Target="http://docs.gimp.org/fr/gimp-tool-airbrush.html" TargetMode="External"/><Relationship Id="rId9" Type="http://schemas.openxmlformats.org/officeDocument/2006/relationships/hyperlink" Target="http://docs.gimp.org/fr/gimp-tool-clone.html" TargetMode="External"/><Relationship Id="rId14" Type="http://schemas.openxmlformats.org/officeDocument/2006/relationships/hyperlink" Target="http://docs.gimp.org/fr/gimp-tool-dodge-burn.htm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ocs.gimp.org/fr/gimp-dialogs-structure.html#gimp-layer-mas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ocs.gimp.org/fr/gimp-painting.html#gimp-concepts-sele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docs.gimp.org/fr/glossary.html#glossary-feathe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CA" sz="9600" b="1" i="1" u="sng" dirty="0" err="1" smtClean="0"/>
              <a:t>Gimp</a:t>
            </a:r>
            <a:endParaRPr lang="fr-CA" sz="9600" b="1" i="1" u="sng" dirty="0"/>
          </a:p>
        </p:txBody>
      </p:sp>
      <p:sp>
        <p:nvSpPr>
          <p:cNvPr id="3" name="Sous-titre 2"/>
          <p:cNvSpPr>
            <a:spLocks noGrp="1"/>
          </p:cNvSpPr>
          <p:nvPr>
            <p:ph type="subTitle" idx="1"/>
          </p:nvPr>
        </p:nvSpPr>
        <p:spPr/>
        <p:txBody>
          <a:bodyPr/>
          <a:lstStyle/>
          <a:p>
            <a:r>
              <a:rPr lang="fr-CA" dirty="0" smtClean="0">
                <a:solidFill>
                  <a:schemeClr val="tx1"/>
                </a:solidFill>
              </a:rPr>
              <a:t>Logiciel de modification d’images</a:t>
            </a:r>
            <a:endParaRPr lang="fr-CA" dirty="0">
              <a:solidFill>
                <a:schemeClr val="tx1"/>
              </a:solidFill>
            </a:endParaRPr>
          </a:p>
        </p:txBody>
      </p:sp>
    </p:spTree>
    <p:extLst>
      <p:ext uri="{BB962C8B-B14F-4D97-AF65-F5344CB8AC3E}">
        <p14:creationId xmlns:p14="http://schemas.microsoft.com/office/powerpoint/2010/main" val="374711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outils de peinture</a:t>
            </a:r>
            <a:endParaRPr lang="fr-CA" dirty="0"/>
          </a:p>
        </p:txBody>
      </p:sp>
      <p:sp>
        <p:nvSpPr>
          <p:cNvPr id="3" name="Espace réservé du contenu 2"/>
          <p:cNvSpPr>
            <a:spLocks noGrp="1"/>
          </p:cNvSpPr>
          <p:nvPr>
            <p:ph idx="1"/>
          </p:nvPr>
        </p:nvSpPr>
        <p:spPr/>
        <p:txBody>
          <a:bodyPr/>
          <a:lstStyle/>
          <a:p>
            <a:endParaRPr lang="fr-C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659897"/>
            <a:ext cx="3384376" cy="5166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270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Description…</a:t>
            </a:r>
            <a:endParaRPr lang="fr-CA" dirty="0"/>
          </a:p>
        </p:txBody>
      </p:sp>
      <p:sp>
        <p:nvSpPr>
          <p:cNvPr id="3" name="Espace réservé du contenu 2"/>
          <p:cNvSpPr>
            <a:spLocks noGrp="1"/>
          </p:cNvSpPr>
          <p:nvPr>
            <p:ph idx="1"/>
          </p:nvPr>
        </p:nvSpPr>
        <p:spPr/>
        <p:txBody>
          <a:bodyPr>
            <a:normAutofit fontScale="40000" lnSpcReduction="20000"/>
          </a:bodyPr>
          <a:lstStyle/>
          <a:p>
            <a:r>
              <a:rPr lang="fr-CA" dirty="0" smtClean="0"/>
              <a:t>Il ont en commun que vous les utilisez en déplaçant le pointeur de la souris sur la fenêtre d'image. Quatre d'entre eux</a:t>
            </a:r>
          </a:p>
          <a:p>
            <a:r>
              <a:rPr lang="fr-CA" dirty="0" smtClean="0"/>
              <a:t>le </a:t>
            </a:r>
            <a:r>
              <a:rPr lang="fr-CA" dirty="0" smtClean="0">
                <a:hlinkClick r:id="rId2" tooltip="3.6. Crayon"/>
              </a:rPr>
              <a:t>Crayon</a:t>
            </a:r>
            <a:r>
              <a:rPr lang="fr-CA" dirty="0" smtClean="0"/>
              <a:t>,</a:t>
            </a:r>
          </a:p>
          <a:p>
            <a:r>
              <a:rPr lang="fr-CA" dirty="0" smtClean="0"/>
              <a:t>le </a:t>
            </a:r>
            <a:r>
              <a:rPr lang="fr-CA" dirty="0" smtClean="0">
                <a:hlinkClick r:id="rId3" tooltip="3.7. Pinceau"/>
              </a:rPr>
              <a:t>Pinceau</a:t>
            </a:r>
            <a:r>
              <a:rPr lang="fr-CA" dirty="0" smtClean="0"/>
              <a:t>,</a:t>
            </a:r>
          </a:p>
          <a:p>
            <a:r>
              <a:rPr lang="fr-CA" dirty="0" smtClean="0"/>
              <a:t>l'</a:t>
            </a:r>
            <a:r>
              <a:rPr lang="fr-CA" dirty="0" smtClean="0">
                <a:hlinkClick r:id="rId4" tooltip="3.9. Aérographe"/>
              </a:rPr>
              <a:t>Aérographe</a:t>
            </a:r>
            <a:r>
              <a:rPr lang="fr-CA" dirty="0" smtClean="0"/>
              <a:t> et</a:t>
            </a:r>
          </a:p>
          <a:p>
            <a:r>
              <a:rPr lang="fr-CA" dirty="0" smtClean="0"/>
              <a:t>l'</a:t>
            </a:r>
            <a:r>
              <a:rPr lang="fr-CA" dirty="0" smtClean="0">
                <a:hlinkClick r:id="rId5" tooltip="3.10. Calligraphie"/>
              </a:rPr>
              <a:t>outil de calligraphie</a:t>
            </a:r>
            <a:endParaRPr lang="fr-CA" dirty="0" smtClean="0"/>
          </a:p>
          <a:p>
            <a:r>
              <a:rPr lang="fr-CA" dirty="0" smtClean="0"/>
              <a:t>Les outils de peinture de base tels que le Crayon, la Brosse et l'Aérographe </a:t>
            </a:r>
            <a:r>
              <a:rPr lang="fr-CA" i="1" dirty="0" smtClean="0"/>
              <a:t>peignent</a:t>
            </a:r>
            <a:r>
              <a:rPr lang="fr-CA" dirty="0" smtClean="0"/>
              <a:t> effectivement.</a:t>
            </a:r>
          </a:p>
          <a:p>
            <a:r>
              <a:rPr lang="fr-CA" dirty="0" smtClean="0"/>
              <a:t>Les autres outils modifient l'image plutôt qu'ils ne la peignent.</a:t>
            </a:r>
          </a:p>
          <a:p>
            <a:r>
              <a:rPr lang="fr-CA" dirty="0" smtClean="0"/>
              <a:t>le </a:t>
            </a:r>
            <a:r>
              <a:rPr lang="fr-CA" dirty="0" smtClean="0">
                <a:hlinkClick r:id="rId6" tooltip="3.4. Remplissage"/>
              </a:rPr>
              <a:t>outil de remplissage</a:t>
            </a:r>
            <a:r>
              <a:rPr lang="fr-CA" dirty="0" smtClean="0"/>
              <a:t> remplit avec une couleur ou un motif ;</a:t>
            </a:r>
          </a:p>
          <a:p>
            <a:r>
              <a:rPr lang="fr-CA" dirty="0" smtClean="0"/>
              <a:t>l'outil de </a:t>
            </a:r>
            <a:r>
              <a:rPr lang="fr-CA" dirty="0" smtClean="0">
                <a:hlinkClick r:id="rId7" tooltip="3.5. Dégradé"/>
              </a:rPr>
              <a:t>Dégradé</a:t>
            </a:r>
            <a:r>
              <a:rPr lang="fr-CA" dirty="0" smtClean="0"/>
              <a:t> remplit avec un dégradé;</a:t>
            </a:r>
          </a:p>
          <a:p>
            <a:r>
              <a:rPr lang="fr-CA" dirty="0" smtClean="0"/>
              <a:t>l'outil </a:t>
            </a:r>
            <a:r>
              <a:rPr lang="fr-CA" dirty="0" smtClean="0">
                <a:hlinkClick r:id="rId8" tooltip="3.8. Gomme"/>
              </a:rPr>
              <a:t>Gomme</a:t>
            </a:r>
            <a:r>
              <a:rPr lang="fr-CA" dirty="0" smtClean="0"/>
              <a:t> permet d'effacer;</a:t>
            </a:r>
          </a:p>
          <a:p>
            <a:r>
              <a:rPr lang="fr-CA" dirty="0" smtClean="0"/>
              <a:t>l'outil de </a:t>
            </a:r>
            <a:r>
              <a:rPr lang="fr-CA" dirty="0" smtClean="0">
                <a:hlinkClick r:id="rId9" tooltip="3.11. Clonage"/>
              </a:rPr>
              <a:t>Clonage</a:t>
            </a:r>
            <a:r>
              <a:rPr lang="fr-CA" dirty="0" smtClean="0"/>
              <a:t> copie à partir d'un motif ou d'une image;</a:t>
            </a:r>
          </a:p>
          <a:p>
            <a:r>
              <a:rPr lang="fr-CA" dirty="0" smtClean="0"/>
              <a:t>l'outil de </a:t>
            </a:r>
            <a:r>
              <a:rPr lang="fr-CA" dirty="0" smtClean="0">
                <a:hlinkClick r:id="rId10" tooltip="3.13. Cloner en perspective"/>
              </a:rPr>
              <a:t>Clonage en perspective</a:t>
            </a:r>
            <a:r>
              <a:rPr lang="fr-CA" dirty="0" smtClean="0"/>
              <a:t> ;</a:t>
            </a:r>
          </a:p>
          <a:p>
            <a:r>
              <a:rPr lang="fr-CA" dirty="0" smtClean="0"/>
              <a:t>l'outil </a:t>
            </a:r>
            <a:r>
              <a:rPr lang="fr-CA" dirty="0" smtClean="0">
                <a:hlinkClick r:id="rId11" tooltip="3.12. Correcteur"/>
              </a:rPr>
              <a:t>Correcteur </a:t>
            </a:r>
            <a:r>
              <a:rPr lang="fr-CA" dirty="0" smtClean="0"/>
              <a:t>corrige les petits défauts ;</a:t>
            </a:r>
          </a:p>
          <a:p>
            <a:r>
              <a:rPr lang="fr-CA" dirty="0" smtClean="0"/>
              <a:t>l'outil de </a:t>
            </a:r>
            <a:r>
              <a:rPr lang="fr-CA" dirty="0" smtClean="0">
                <a:hlinkClick r:id="rId12" tooltip="3.14. Flou / Netteté"/>
              </a:rPr>
              <a:t>Flou / netteté</a:t>
            </a:r>
            <a:r>
              <a:rPr lang="fr-CA" dirty="0" smtClean="0"/>
              <a:t> rend flou ou plus net ;</a:t>
            </a:r>
          </a:p>
          <a:p>
            <a:r>
              <a:rPr lang="fr-CA" dirty="0" smtClean="0"/>
              <a:t>l'outil de </a:t>
            </a:r>
            <a:r>
              <a:rPr lang="fr-CA" dirty="0" smtClean="0">
                <a:hlinkClick r:id="rId13" tooltip="3.15. Barbouiller"/>
              </a:rPr>
              <a:t>Barbouillage</a:t>
            </a:r>
            <a:r>
              <a:rPr lang="fr-CA" dirty="0" smtClean="0"/>
              <a:t> mélange les couleurs survolées;</a:t>
            </a:r>
          </a:p>
          <a:p>
            <a:r>
              <a:rPr lang="fr-CA" dirty="0" smtClean="0"/>
              <a:t>et l'outil d'</a:t>
            </a:r>
            <a:r>
              <a:rPr lang="fr-CA" dirty="0" smtClean="0">
                <a:hlinkClick r:id="rId14" tooltip="3.16. Éclaircir/Assombrir"/>
              </a:rPr>
              <a:t>éclaircissement et d'assombrissement</a:t>
            </a:r>
            <a:r>
              <a:rPr lang="fr-CA" dirty="0" smtClean="0"/>
              <a:t> blanchit ou noircit.</a:t>
            </a:r>
          </a:p>
          <a:p>
            <a:r>
              <a:rPr lang="fr-CA" dirty="0" smtClean="0"/>
              <a:t>L'avantage d'utiliser une tablette plutôt qu'une souris s'avère particulièrement important pour ces outils-là, car le gain en précision est inégalable. Ces outils ont une « sensibilité à la pression » qui n'est utilisable qu'avec une tablette graphique.</a:t>
            </a:r>
          </a:p>
          <a:p>
            <a:r>
              <a:rPr lang="fr-CA" dirty="0" smtClean="0"/>
              <a:t>Il est possible d'utiliser les outils de façon automatique en « traçant » une sélection ou un chemin. Voyez le chapitre </a:t>
            </a:r>
            <a:r>
              <a:rPr lang="fr-CA" dirty="0" smtClean="0">
                <a:hlinkClick r:id="rId15" tooltip="3.17. Tracer la sélection"/>
              </a:rPr>
              <a:t>Tracer</a:t>
            </a:r>
            <a:r>
              <a:rPr lang="fr-CA" dirty="0" smtClean="0"/>
              <a:t> pour de plus amples informations.</a:t>
            </a:r>
          </a:p>
          <a:p>
            <a:endParaRPr lang="fr-CA" dirty="0"/>
          </a:p>
        </p:txBody>
      </p:sp>
    </p:spTree>
    <p:extLst>
      <p:ext uri="{BB962C8B-B14F-4D97-AF65-F5344CB8AC3E}">
        <p14:creationId xmlns:p14="http://schemas.microsoft.com/office/powerpoint/2010/main" val="246863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pinceau</a:t>
            </a:r>
            <a:endParaRPr lang="fr-CA" dirty="0"/>
          </a:p>
        </p:txBody>
      </p:sp>
      <p:sp>
        <p:nvSpPr>
          <p:cNvPr id="3" name="Espace réservé du contenu 2"/>
          <p:cNvSpPr>
            <a:spLocks noGrp="1"/>
          </p:cNvSpPr>
          <p:nvPr>
            <p:ph idx="1"/>
          </p:nvPr>
        </p:nvSpPr>
        <p:spPr/>
        <p:txBody>
          <a:bodyPr/>
          <a:lstStyle/>
          <a:p>
            <a:endParaRPr lang="fr-CA"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712999"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545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options du pinceau</a:t>
            </a:r>
            <a:endParaRPr lang="fr-CA" dirty="0"/>
          </a:p>
        </p:txBody>
      </p:sp>
      <p:sp>
        <p:nvSpPr>
          <p:cNvPr id="3" name="Espace réservé du contenu 2"/>
          <p:cNvSpPr>
            <a:spLocks noGrp="1"/>
          </p:cNvSpPr>
          <p:nvPr>
            <p:ph idx="1"/>
          </p:nvPr>
        </p:nvSpPr>
        <p:spPr/>
        <p:txBody>
          <a:bodyPr/>
          <a:lstStyle/>
          <a:p>
            <a:endParaRPr lang="fr-CA"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96751"/>
            <a:ext cx="2752700" cy="5766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637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calques…</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Un masque de calque permet de définir des parties du calque qui resteront totalement ou partiellement visibles, le reste étant rendu transparent. Cette commande ajoute un masque au calque : elle fait apparaître une boîte de dialogue où vous pouvez fixer les propriétés initiales du masque. Si le calque possède déjà un masque de calque, ou ne peut pas en avoir parce qu'il manque un canal Alpha, l'entrée du menu est désactivée.</a:t>
            </a:r>
          </a:p>
          <a:p>
            <a:r>
              <a:rPr lang="fr-CA" dirty="0" smtClean="0"/>
              <a:t>Un masque de calque vous permet de définir quelles zones de l'image seront opaques, semi-transparentes ou transparentes. Voyez la section </a:t>
            </a:r>
            <a:r>
              <a:rPr lang="fr-CA" dirty="0" smtClean="0">
                <a:hlinkClick r:id="rId2" tooltip="2.1.3. Masques de calque"/>
              </a:rPr>
              <a:t>Layer </a:t>
            </a:r>
            <a:r>
              <a:rPr lang="fr-CA" dirty="0" err="1" smtClean="0">
                <a:hlinkClick r:id="rId2" tooltip="2.1.3. Masques de calque"/>
              </a:rPr>
              <a:t>Mask</a:t>
            </a:r>
            <a:r>
              <a:rPr lang="fr-CA" dirty="0" smtClean="0"/>
              <a:t>.</a:t>
            </a:r>
          </a:p>
          <a:p>
            <a:endParaRPr lang="fr-CA" dirty="0"/>
          </a:p>
        </p:txBody>
      </p:sp>
    </p:spTree>
    <p:extLst>
      <p:ext uri="{BB962C8B-B14F-4D97-AF65-F5344CB8AC3E}">
        <p14:creationId xmlns:p14="http://schemas.microsoft.com/office/powerpoint/2010/main" val="2075195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suite…</a:t>
            </a:r>
            <a:endParaRPr lang="fr-CA" dirty="0"/>
          </a:p>
        </p:txBody>
      </p:sp>
      <p:sp>
        <p:nvSpPr>
          <p:cNvPr id="3" name="Espace réservé du contenu 2"/>
          <p:cNvSpPr>
            <a:spLocks noGrp="1"/>
          </p:cNvSpPr>
          <p:nvPr>
            <p:ph idx="1"/>
          </p:nvPr>
        </p:nvSpPr>
        <p:spPr/>
        <p:txBody>
          <a:bodyPr>
            <a:normAutofit fontScale="40000" lnSpcReduction="20000"/>
          </a:bodyPr>
          <a:lstStyle/>
          <a:p>
            <a:endParaRPr lang="fr-CA" dirty="0" smtClean="0"/>
          </a:p>
          <a:p>
            <a:endParaRPr lang="fr-CA" dirty="0" smtClean="0"/>
          </a:p>
          <a:p>
            <a:r>
              <a:rPr lang="fr-CA" dirty="0" smtClean="0"/>
              <a:t>Initialiser le masque de calque à</a:t>
            </a:r>
          </a:p>
          <a:p>
            <a:endParaRPr lang="fr-CA" dirty="0" smtClean="0"/>
          </a:p>
          <a:p>
            <a:r>
              <a:rPr lang="fr-CA" dirty="0" smtClean="0"/>
              <a:t>    Le menu déroulant vous offre plusieurs choix pour régler le contenu initial du calque de masque :</a:t>
            </a:r>
          </a:p>
          <a:p>
            <a:endParaRPr lang="fr-CA" dirty="0" smtClean="0"/>
          </a:p>
          <a:p>
            <a:r>
              <a:rPr lang="fr-CA" dirty="0" smtClean="0"/>
              <a:t>    Blanc (opacité complète)</a:t>
            </a:r>
          </a:p>
          <a:p>
            <a:endParaRPr lang="fr-CA" dirty="0" smtClean="0"/>
          </a:p>
          <a:p>
            <a:r>
              <a:rPr lang="fr-CA" dirty="0" smtClean="0"/>
              <a:t>        Cette option produira un masque qui ne sera pas visible puisque, dans un masque de calque, les parties blanches laissent voir les zones correspondantes du calque.</a:t>
            </a:r>
          </a:p>
          <a:p>
            <a:r>
              <a:rPr lang="fr-CA" dirty="0" smtClean="0"/>
              <a:t>    Noir (transparence totale)</a:t>
            </a:r>
          </a:p>
          <a:p>
            <a:endParaRPr lang="fr-CA" dirty="0" smtClean="0"/>
          </a:p>
          <a:p>
            <a:r>
              <a:rPr lang="fr-CA" dirty="0" smtClean="0"/>
              <a:t>        Dans un masque de calque, les parties noires masquent totalement le calque. Sur l'image, elles sont représentées par un damier de transparence sur lequel vous peindrez (en blanc) pour faire apparaître certaines parties du calque.</a:t>
            </a:r>
          </a:p>
          <a:p>
            <a:r>
              <a:rPr lang="fr-CA" dirty="0" smtClean="0"/>
              <a:t>    Canal Alpha du calque</a:t>
            </a:r>
          </a:p>
          <a:p>
            <a:endParaRPr lang="fr-CA" dirty="0" smtClean="0"/>
          </a:p>
          <a:p>
            <a:r>
              <a:rPr lang="fr-CA" dirty="0" smtClean="0"/>
              <a:t>        Avec cette option, le contenu du canal Alpha est utilisé pour remplir le masque de calque. Notez que le canal Alpha lui-même ne sera pas modifié et que la transparence des zones semi-transparentes est augmentée ce qui aboutit à un calque plus transparent.</a:t>
            </a:r>
          </a:p>
          <a:p>
            <a:r>
              <a:rPr lang="fr-CA" dirty="0" smtClean="0"/>
              <a:t>    Transfert du canal Alpha du calque</a:t>
            </a:r>
          </a:p>
          <a:p>
            <a:endParaRPr lang="fr-CA" dirty="0" smtClean="0"/>
          </a:p>
        </p:txBody>
      </p:sp>
    </p:spTree>
    <p:extLst>
      <p:ext uri="{BB962C8B-B14F-4D97-AF65-F5344CB8AC3E}">
        <p14:creationId xmlns:p14="http://schemas.microsoft.com/office/powerpoint/2010/main" val="204300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suite</a:t>
            </a:r>
            <a:endParaRPr lang="fr-CA" dirty="0"/>
          </a:p>
        </p:txBody>
      </p:sp>
      <p:sp>
        <p:nvSpPr>
          <p:cNvPr id="3" name="Espace réservé du contenu 2"/>
          <p:cNvSpPr>
            <a:spLocks noGrp="1"/>
          </p:cNvSpPr>
          <p:nvPr>
            <p:ph idx="1"/>
          </p:nvPr>
        </p:nvSpPr>
        <p:spPr/>
        <p:txBody>
          <a:bodyPr>
            <a:normAutofit fontScale="32500" lnSpcReduction="20000"/>
          </a:bodyPr>
          <a:lstStyle/>
          <a:p>
            <a:r>
              <a:rPr lang="fr-CA" dirty="0" smtClean="0"/>
              <a:t> </a:t>
            </a:r>
            <a:r>
              <a:rPr lang="fr-CA" sz="3700" dirty="0" smtClean="0"/>
              <a:t>Cette option fait la même chose que la précédente sauf qu'elle remet le canal Alpha du calque en pleine opacité. Le résultat est donc le transfert de l'information de transparence du canal Alpha vers le masque de calque, tout en laissant au calque la même apparence qu'avant. La seule différence est que la visibilité du calque est maintenant déterminée par le masque de calque et non par le canal Alpha. En cas de doute, choisissez cette option au lieu de « Canal Alpha du calque », parce qu'elle conservera l'apparence.</a:t>
            </a:r>
          </a:p>
          <a:p>
            <a:r>
              <a:rPr lang="fr-CA" sz="3700" dirty="0" smtClean="0"/>
              <a:t>    Sélection</a:t>
            </a:r>
          </a:p>
          <a:p>
            <a:endParaRPr lang="fr-CA" sz="3700" dirty="0" smtClean="0"/>
          </a:p>
          <a:p>
            <a:r>
              <a:rPr lang="fr-CA" sz="3700" dirty="0" smtClean="0"/>
              <a:t>        Cette option convertit la sélection en masque de calque de telle sorte que les zone sélectionnées sont opaques et les zones non sélectionnées sont transparentes. En cliquant sur le Bouton Masque rapide vous aurez une idée du résultat.</a:t>
            </a:r>
          </a:p>
          <a:p>
            <a:r>
              <a:rPr lang="fr-CA" sz="3700" dirty="0" smtClean="0"/>
              <a:t>    Copie du calque en Niveaux de gris</a:t>
            </a:r>
          </a:p>
          <a:p>
            <a:endParaRPr lang="fr-CA" sz="3700" dirty="0" smtClean="0"/>
          </a:p>
          <a:p>
            <a:r>
              <a:rPr lang="fr-CA" sz="3700" dirty="0" smtClean="0"/>
              <a:t>        Cette option convertit le calque lui-même en un masque de calque. Elle est surtout utile quand vous envisagez d'ajouter un nouveau contenu au calque après coup.</a:t>
            </a:r>
          </a:p>
          <a:p>
            <a:r>
              <a:rPr lang="fr-CA" sz="3700" dirty="0" smtClean="0"/>
              <a:t>    Canal</a:t>
            </a:r>
          </a:p>
          <a:p>
            <a:endParaRPr lang="fr-CA" sz="3700" dirty="0" smtClean="0"/>
          </a:p>
          <a:p>
            <a:r>
              <a:rPr lang="fr-CA" sz="3700" dirty="0" smtClean="0"/>
              <a:t>        Le masque de calque est initialisé avec un masque de sélection que vous avez créé au préalable, stocké dans le Dialogue des canaux.</a:t>
            </a:r>
          </a:p>
          <a:p>
            <a:endParaRPr lang="fr-CA" sz="3700" dirty="0" smtClean="0"/>
          </a:p>
          <a:p>
            <a:r>
              <a:rPr lang="fr-CA" sz="3700" dirty="0" smtClean="0"/>
              <a:t>Inverser le Masque</a:t>
            </a:r>
          </a:p>
          <a:p>
            <a:endParaRPr lang="fr-CA" sz="3700" dirty="0" smtClean="0"/>
          </a:p>
          <a:p>
            <a:r>
              <a:rPr lang="fr-CA" sz="3700" dirty="0" smtClean="0"/>
              <a:t>    Si vous cliquez sur « Inverser le Masque » en bas du dialogue, le masque sera inversé, c.-à-d. que les zones transparentes deviendront opaques et inversement.</a:t>
            </a:r>
          </a:p>
          <a:p>
            <a:endParaRPr lang="fr-CA" sz="3700" dirty="0" smtClean="0"/>
          </a:p>
          <a:p>
            <a:r>
              <a:rPr lang="fr-CA" sz="3700" dirty="0" smtClean="0"/>
              <a:t>Quand vous cliquez sur Valider, le symbole du masque de calque apparaît à droite de la vignette du calque dans le dialogue des Calques.</a:t>
            </a:r>
            <a:endParaRPr lang="fr-CA" sz="3700" dirty="0"/>
          </a:p>
        </p:txBody>
      </p:sp>
    </p:spTree>
    <p:extLst>
      <p:ext uri="{BB962C8B-B14F-4D97-AF65-F5344CB8AC3E}">
        <p14:creationId xmlns:p14="http://schemas.microsoft.com/office/powerpoint/2010/main" val="1668302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Inverser l’ordre des calques</a:t>
            </a:r>
            <a:endParaRPr lang="fr-CA" dirty="0"/>
          </a:p>
        </p:txBody>
      </p:sp>
      <p:sp>
        <p:nvSpPr>
          <p:cNvPr id="3" name="Espace réservé du contenu 2"/>
          <p:cNvSpPr>
            <a:spLocks noGrp="1"/>
          </p:cNvSpPr>
          <p:nvPr>
            <p:ph idx="1"/>
          </p:nvPr>
        </p:nvSpPr>
        <p:spPr/>
        <p:txBody>
          <a:bodyPr/>
          <a:lstStyle/>
          <a:p>
            <a:r>
              <a:rPr lang="fr-CA" dirty="0" smtClean="0"/>
              <a:t> La commande « Inverser l'ordre des calques »</a:t>
            </a:r>
          </a:p>
          <a:p>
            <a:r>
              <a:rPr lang="fr-CA" dirty="0" smtClean="0"/>
              <a:t>À partir du menu de l'image, par Calques → Pile → Inverser l'ordre des calques.</a:t>
            </a:r>
          </a:p>
          <a:p>
            <a:r>
              <a:rPr lang="fr-CA" dirty="0" smtClean="0"/>
              <a:t>Tu peux aussi tenir enfoncé le bouton droit de la souris en cliquant sur le calque à bouger.</a:t>
            </a:r>
          </a:p>
          <a:p>
            <a:r>
              <a:rPr lang="fr-CA" dirty="0" smtClean="0"/>
              <a:t>Puis tu le bouges et tu lâches le bouton droit de la souris au bon emplacement.</a:t>
            </a:r>
          </a:p>
        </p:txBody>
      </p:sp>
    </p:spTree>
    <p:extLst>
      <p:ext uri="{BB962C8B-B14F-4D97-AF65-F5344CB8AC3E}">
        <p14:creationId xmlns:p14="http://schemas.microsoft.com/office/powerpoint/2010/main" val="1661822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On </a:t>
            </a:r>
            <a:r>
              <a:rPr lang="fr-CA" dirty="0" err="1" smtClean="0"/>
              <a:t>conmence</a:t>
            </a:r>
            <a:r>
              <a:rPr lang="fr-CA" dirty="0" smtClean="0"/>
              <a:t>!</a:t>
            </a:r>
            <a:endParaRPr lang="fr-CA" dirty="0"/>
          </a:p>
        </p:txBody>
      </p:sp>
      <p:sp>
        <p:nvSpPr>
          <p:cNvPr id="3" name="Espace réservé du contenu 2"/>
          <p:cNvSpPr>
            <a:spLocks noGrp="1"/>
          </p:cNvSpPr>
          <p:nvPr>
            <p:ph idx="1"/>
          </p:nvPr>
        </p:nvSpPr>
        <p:spPr/>
        <p:txBody>
          <a:bodyPr/>
          <a:lstStyle/>
          <a:p>
            <a:r>
              <a:rPr lang="fr-CA" dirty="0" smtClean="0"/>
              <a:t>1) Fichier</a:t>
            </a:r>
          </a:p>
          <a:p>
            <a:r>
              <a:rPr lang="fr-CA" dirty="0" smtClean="0"/>
              <a:t>2) Nouveau</a:t>
            </a:r>
            <a:endParaRPr lang="fr-CA"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276872"/>
            <a:ext cx="5625141" cy="4218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580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options…</a:t>
            </a:r>
            <a:endParaRPr lang="fr-CA" dirty="0"/>
          </a:p>
        </p:txBody>
      </p:sp>
      <p:sp>
        <p:nvSpPr>
          <p:cNvPr id="3" name="Espace réservé du contenu 2"/>
          <p:cNvSpPr>
            <a:spLocks noGrp="1"/>
          </p:cNvSpPr>
          <p:nvPr>
            <p:ph idx="1"/>
          </p:nvPr>
        </p:nvSpPr>
        <p:spPr/>
        <p:txBody>
          <a:bodyPr/>
          <a:lstStyle/>
          <a:p>
            <a:endParaRPr lang="fr-CA"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5643318" cy="459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077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Ouvrir </a:t>
            </a:r>
            <a:r>
              <a:rPr lang="fr-CA" dirty="0" err="1" smtClean="0"/>
              <a:t>Gimp</a:t>
            </a:r>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16832"/>
            <a:ext cx="5376597"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4377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Ouvrir en tant que calque</a:t>
            </a:r>
            <a:endParaRPr lang="fr-CA" dirty="0"/>
          </a:p>
        </p:txBody>
      </p:sp>
      <p:sp>
        <p:nvSpPr>
          <p:cNvPr id="3" name="Espace réservé du contenu 2"/>
          <p:cNvSpPr>
            <a:spLocks noGrp="1"/>
          </p:cNvSpPr>
          <p:nvPr>
            <p:ph idx="1"/>
          </p:nvPr>
        </p:nvSpPr>
        <p:spPr/>
        <p:txBody>
          <a:bodyPr/>
          <a:lstStyle/>
          <a:p>
            <a:endParaRPr lang="fr-CA"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412776"/>
            <a:ext cx="6984776" cy="5238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505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page d’ouverture</a:t>
            </a:r>
            <a:endParaRPr lang="fr-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15988"/>
            <a:ext cx="6009184" cy="450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500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Juste une fenêtre qui ouvre!</a:t>
            </a:r>
            <a:endParaRPr lang="fr-CA" dirty="0"/>
          </a:p>
        </p:txBody>
      </p:sp>
      <p:sp>
        <p:nvSpPr>
          <p:cNvPr id="3" name="Espace réservé du contenu 2"/>
          <p:cNvSpPr>
            <a:spLocks noGrp="1"/>
          </p:cNvSpPr>
          <p:nvPr>
            <p:ph idx="1"/>
          </p:nvPr>
        </p:nvSpPr>
        <p:spPr/>
        <p:txBody>
          <a:bodyPr/>
          <a:lstStyle/>
          <a:p>
            <a:r>
              <a:rPr lang="fr-CA" dirty="0" smtClean="0"/>
              <a:t>Assurez-vous d’avoir vos 2 fenêtres d’ouvertes.</a:t>
            </a:r>
          </a:p>
          <a:p>
            <a:r>
              <a:rPr lang="fr-CA" dirty="0" smtClean="0"/>
              <a:t>Si seulement une ouvre allez dans:</a:t>
            </a:r>
          </a:p>
          <a:p>
            <a:pPr marL="0" indent="0">
              <a:buNone/>
            </a:pPr>
            <a:endParaRPr lang="fr-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928" y="2774816"/>
            <a:ext cx="5217096" cy="3912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138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outils…</a:t>
            </a:r>
            <a:endParaRPr lang="fr-CA" dirty="0"/>
          </a:p>
        </p:txBody>
      </p:sp>
      <p:sp>
        <p:nvSpPr>
          <p:cNvPr id="3" name="Espace réservé du contenu 2"/>
          <p:cNvSpPr>
            <a:spLocks noGrp="1"/>
          </p:cNvSpPr>
          <p:nvPr>
            <p:ph idx="1"/>
          </p:nvPr>
        </p:nvSpPr>
        <p:spPr/>
        <p:txBody>
          <a:bodyPr>
            <a:normAutofit/>
          </a:bodyPr>
          <a:lstStyle/>
          <a:p>
            <a:r>
              <a:rPr lang="fr-CA" sz="2000" dirty="0" smtClean="0"/>
              <a:t>Les outils sont utilisés pour faire du dessin direct. Ex.: C’est comme dessiner avec un crayon et du papier.</a:t>
            </a:r>
          </a:p>
          <a:p>
            <a:r>
              <a:rPr lang="fr-CA" sz="2000" dirty="0" err="1" smtClean="0"/>
              <a:t>Référence:http</a:t>
            </a:r>
            <a:r>
              <a:rPr lang="fr-CA" sz="2000" dirty="0" smtClean="0"/>
              <a:t>://docs.gimp.org/</a:t>
            </a:r>
            <a:r>
              <a:rPr lang="fr-CA" sz="2000" dirty="0" err="1" smtClean="0"/>
              <a:t>fr</a:t>
            </a:r>
            <a:r>
              <a:rPr lang="fr-CA" sz="2000" dirty="0" smtClean="0"/>
              <a:t>/gimp-tools-selection.html</a:t>
            </a:r>
          </a:p>
          <a:p>
            <a:r>
              <a:rPr lang="fr-CA" sz="2000" dirty="0" smtClean="0"/>
              <a:t>Il y a les outils de sélection: </a:t>
            </a:r>
            <a:endParaRPr lang="fr-CA"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536" y="3140968"/>
            <a:ext cx="4608512" cy="3554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1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smtClean="0"/>
              <a:t>Fonctions communes</a:t>
            </a:r>
            <a:br>
              <a:rPr lang="fr-CA" b="1" dirty="0" smtClean="0"/>
            </a:br>
            <a:endParaRPr lang="fr-CA" dirty="0"/>
          </a:p>
        </p:txBody>
      </p:sp>
      <p:sp>
        <p:nvSpPr>
          <p:cNvPr id="3" name="Espace réservé du contenu 2"/>
          <p:cNvSpPr>
            <a:spLocks noGrp="1"/>
          </p:cNvSpPr>
          <p:nvPr>
            <p:ph idx="1"/>
          </p:nvPr>
        </p:nvSpPr>
        <p:spPr/>
        <p:txBody>
          <a:bodyPr>
            <a:normAutofit fontScale="55000" lnSpcReduction="20000"/>
          </a:bodyPr>
          <a:lstStyle/>
          <a:p>
            <a:r>
              <a:rPr lang="fr-CA" dirty="0" smtClean="0"/>
              <a:t>Les outils de sélection servent à sélectionner des zones du calque actif de façon à y travailler sans affecter la partie non sélectionnée. Chaque outil a ses propres caractéristiques mais les outils de sélection ont en commun un certain nombre d'options. Ces options communes sont décrites ici ; les variations seront expliquées pour chaque outil en particulier. Si vous avez besoin de savoir ce qu'est une sélection et comment ça marche, voyez </a:t>
            </a:r>
            <a:r>
              <a:rPr lang="fr-CA" dirty="0" smtClean="0">
                <a:hlinkClick r:id="rId2" tooltip="1. La Sélection"/>
              </a:rPr>
              <a:t>Sélection</a:t>
            </a:r>
            <a:r>
              <a:rPr lang="fr-CA" dirty="0" smtClean="0"/>
              <a:t>.</a:t>
            </a:r>
          </a:p>
          <a:p>
            <a:r>
              <a:rPr lang="fr-CA" dirty="0" smtClean="0"/>
              <a:t>Il y a sept outils de sélection :</a:t>
            </a:r>
          </a:p>
          <a:p>
            <a:r>
              <a:rPr lang="fr-CA" dirty="0" smtClean="0"/>
              <a:t>Sélection rectangulaire</a:t>
            </a:r>
          </a:p>
          <a:p>
            <a:r>
              <a:rPr lang="fr-CA" dirty="0" smtClean="0"/>
              <a:t>Sélection elliptique</a:t>
            </a:r>
          </a:p>
          <a:p>
            <a:r>
              <a:rPr lang="fr-CA" dirty="0" smtClean="0"/>
              <a:t>Sélection à main levée (le Lasso)</a:t>
            </a:r>
          </a:p>
          <a:p>
            <a:r>
              <a:rPr lang="fr-CA" dirty="0" smtClean="0"/>
              <a:t>Sélection de régions contiguës (La Baguette magique)</a:t>
            </a:r>
          </a:p>
          <a:p>
            <a:r>
              <a:rPr lang="fr-CA" dirty="0" smtClean="0"/>
              <a:t>Sélection par couleur</a:t>
            </a:r>
          </a:p>
          <a:p>
            <a:r>
              <a:rPr lang="fr-CA" dirty="0" smtClean="0"/>
              <a:t>Ciseaux intelligents</a:t>
            </a:r>
          </a:p>
          <a:p>
            <a:r>
              <a:rPr lang="fr-CA" dirty="0" smtClean="0"/>
              <a:t>Extraction de Premier-plan</a:t>
            </a:r>
          </a:p>
          <a:p>
            <a:r>
              <a:rPr lang="fr-CA" dirty="0" smtClean="0"/>
              <a:t>D'une certaine façon, on peut voir l'outil Chemins comme un outil de sélection puisque tout chemin fermé peut être transformé en sélection. Il peut aussi faire beaucoup de choses, différentes de ce que font les vrais outils de sélection.</a:t>
            </a:r>
          </a:p>
          <a:p>
            <a:endParaRPr lang="fr-CA" dirty="0"/>
          </a:p>
        </p:txBody>
      </p:sp>
    </p:spTree>
    <p:extLst>
      <p:ext uri="{BB962C8B-B14F-4D97-AF65-F5344CB8AC3E}">
        <p14:creationId xmlns:p14="http://schemas.microsoft.com/office/powerpoint/2010/main" val="277768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L’outil de sélection à main levée…</a:t>
            </a:r>
            <a:endParaRPr lang="fr-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44824"/>
            <a:ext cx="5985181" cy="4488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65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lissage</a:t>
            </a:r>
            <a:endParaRPr lang="fr-CA" dirty="0"/>
          </a:p>
        </p:txBody>
      </p:sp>
      <p:sp>
        <p:nvSpPr>
          <p:cNvPr id="3" name="Espace réservé du contenu 2"/>
          <p:cNvSpPr>
            <a:spLocks noGrp="1"/>
          </p:cNvSpPr>
          <p:nvPr>
            <p:ph idx="1"/>
          </p:nvPr>
        </p:nvSpPr>
        <p:spPr/>
        <p:txBody>
          <a:bodyPr>
            <a:normAutofit fontScale="92500"/>
          </a:bodyPr>
          <a:lstStyle/>
          <a:p>
            <a:r>
              <a:rPr lang="fr-CA" dirty="0" smtClean="0"/>
              <a:t>Lissage Cette option n'affecte que certains outils de sélection. Elle réduit le crénelage ("marches d'escalier") du tracé des bords de la sélection.</a:t>
            </a:r>
          </a:p>
          <a:p>
            <a:r>
              <a:rPr lang="fr-CA" dirty="0" smtClean="0"/>
              <a:t>Adoucir les bords Le curseur Rayon qui apparaît lorsque cette case est cochée, règle la largeur en pixels de l'estompage des bords de la nouvelle sélection. Vous trouverez plus d'information dans le Glossaire à l'article </a:t>
            </a:r>
            <a:r>
              <a:rPr lang="fr-CA" dirty="0" smtClean="0">
                <a:hlinkClick r:id="rId2" tooltip="Adoucir"/>
              </a:rPr>
              <a:t>Adoucir</a:t>
            </a:r>
            <a:r>
              <a:rPr lang="fr-CA" dirty="0" smtClean="0"/>
              <a:t>.</a:t>
            </a:r>
          </a:p>
          <a:p>
            <a:endParaRPr lang="fr-CA" dirty="0" smtClean="0"/>
          </a:p>
          <a:p>
            <a:endParaRPr lang="fr-C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5" y="5013176"/>
            <a:ext cx="2959529"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21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Lasso</a:t>
            </a:r>
            <a:endParaRPr lang="fr-CA" dirty="0"/>
          </a:p>
        </p:txBody>
      </p:sp>
      <p:sp>
        <p:nvSpPr>
          <p:cNvPr id="3" name="Espace réservé du contenu 2"/>
          <p:cNvSpPr>
            <a:spLocks noGrp="1"/>
          </p:cNvSpPr>
          <p:nvPr>
            <p:ph idx="1"/>
          </p:nvPr>
        </p:nvSpPr>
        <p:spPr/>
        <p:txBody>
          <a:bodyPr/>
          <a:lstStyle/>
          <a:p>
            <a:r>
              <a:rPr lang="fr-CA" dirty="0" smtClean="0"/>
              <a:t>N’oubliez pas de </a:t>
            </a:r>
          </a:p>
          <a:p>
            <a:pPr marL="0" indent="0">
              <a:buNone/>
            </a:pPr>
            <a:r>
              <a:rPr lang="fr-CA" dirty="0" smtClean="0"/>
              <a:t>cocher «</a:t>
            </a:r>
            <a:r>
              <a:rPr lang="fr-CA" b="1" dirty="0" smtClean="0"/>
              <a:t>lissage</a:t>
            </a:r>
            <a:r>
              <a:rPr lang="fr-CA" dirty="0" smtClean="0"/>
              <a:t>»</a:t>
            </a:r>
            <a:endParaRPr lang="fr-CA"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916832"/>
            <a:ext cx="4266207" cy="4031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9483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3223</TotalTime>
  <Words>841</Words>
  <Application>Microsoft Office PowerPoint</Application>
  <PresentationFormat>Affichage à l'écran (4:3)</PresentationFormat>
  <Paragraphs>98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Gimp</vt:lpstr>
      <vt:lpstr>Ouvrir Gimp</vt:lpstr>
      <vt:lpstr>La page d’ouverture</vt:lpstr>
      <vt:lpstr>Juste une fenêtre qui ouvre!</vt:lpstr>
      <vt:lpstr>Les outils…</vt:lpstr>
      <vt:lpstr>Fonctions communes </vt:lpstr>
      <vt:lpstr>L’outil de sélection à main levée…</vt:lpstr>
      <vt:lpstr>Le lissage</vt:lpstr>
      <vt:lpstr>Lasso</vt:lpstr>
      <vt:lpstr>Les outils de peinture</vt:lpstr>
      <vt:lpstr>Description…</vt:lpstr>
      <vt:lpstr>Le pinceau</vt:lpstr>
      <vt:lpstr>Les options du pinceau</vt:lpstr>
      <vt:lpstr>Les calques…</vt:lpstr>
      <vt:lpstr>La suite…</vt:lpstr>
      <vt:lpstr>La suite</vt:lpstr>
      <vt:lpstr>Inverser l’ordre des calques</vt:lpstr>
      <vt:lpstr>On conmence!</vt:lpstr>
      <vt:lpstr>Les options…</vt:lpstr>
      <vt:lpstr>Ouvrir en tant que calque</vt:lpstr>
    </vt:vector>
  </TitlesOfParts>
  <Company>CSDM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Gimp</dc:title>
  <dc:creator>P5XA</dc:creator>
  <cp:lastModifiedBy>P5XA</cp:lastModifiedBy>
  <cp:revision>23</cp:revision>
  <cp:lastPrinted>2013-06-14T11:40:39Z</cp:lastPrinted>
  <dcterms:created xsi:type="dcterms:W3CDTF">2013-06-10T18:43:11Z</dcterms:created>
  <dcterms:modified xsi:type="dcterms:W3CDTF">2013-06-14T16:54:03Z</dcterms:modified>
</cp:coreProperties>
</file>